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3"/>
    <p:sldId id="257" r:id="rId4"/>
    <p:sldId id="258" r:id="rId5"/>
    <p:sldId id="273" r:id="rId6"/>
    <p:sldId id="274" r:id="rId7"/>
    <p:sldId id="259" r:id="rId8"/>
    <p:sldId id="260" r:id="rId9"/>
    <p:sldId id="261" r:id="rId10"/>
    <p:sldId id="275" r:id="rId11"/>
    <p:sldId id="276" r:id="rId12"/>
    <p:sldId id="277" r:id="rId13"/>
    <p:sldId id="278" r:id="rId14"/>
    <p:sldId id="262" r:id="rId15"/>
    <p:sldId id="263" r:id="rId16"/>
    <p:sldId id="264" r:id="rId17"/>
    <p:sldId id="279" r:id="rId18"/>
    <p:sldId id="280" r:id="rId19"/>
    <p:sldId id="265" r:id="rId20"/>
    <p:sldId id="266" r:id="rId21"/>
    <p:sldId id="267" r:id="rId22"/>
    <p:sldId id="281" r:id="rId23"/>
    <p:sldId id="282" r:id="rId24"/>
    <p:sldId id="268" r:id="rId25"/>
    <p:sldId id="269" r:id="rId26"/>
    <p:sldId id="270" r:id="rId27"/>
    <p:sldId id="283" r:id="rId28"/>
    <p:sldId id="284" r:id="rId29"/>
    <p:sldId id="271" r:id="rId30"/>
    <p:sldId id="272" r:id="rId31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14344" y="1926950"/>
            <a:ext cx="4163311" cy="2174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82575" y="1079019"/>
            <a:ext cx="3450590" cy="1276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://java.sun.com/jsp/jstl/fm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java.sun.com/jsp/jstl.sq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java.sun.com/jsp/jstl/func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java.sun.com/jsp/jstl/cor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2977895"/>
            <a:ext cx="10768609" cy="381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1383" y="1427134"/>
            <a:ext cx="10264140" cy="129476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715">
              <a:lnSpc>
                <a:spcPts val="4590"/>
              </a:lnSpc>
              <a:spcBef>
                <a:spcPts val="925"/>
              </a:spcBef>
            </a:pPr>
            <a:r>
              <a:rPr sz="4500" spc="50" dirty="0">
                <a:solidFill>
                  <a:srgbClr val="101010"/>
                </a:solidFill>
              </a:rPr>
              <a:t>E</a:t>
            </a:r>
            <a:r>
              <a:rPr sz="4500" spc="-85" dirty="0">
                <a:solidFill>
                  <a:srgbClr val="101010"/>
                </a:solidFill>
              </a:rPr>
              <a:t>ncaps</a:t>
            </a:r>
            <a:r>
              <a:rPr sz="4500" spc="-200" dirty="0">
                <a:solidFill>
                  <a:srgbClr val="101010"/>
                </a:solidFill>
              </a:rPr>
              <a:t>u</a:t>
            </a:r>
            <a:r>
              <a:rPr sz="4500" spc="-145" dirty="0">
                <a:solidFill>
                  <a:srgbClr val="101010"/>
                </a:solidFill>
              </a:rPr>
              <a:t>l</a:t>
            </a:r>
            <a:r>
              <a:rPr sz="4500" spc="-235" dirty="0">
                <a:solidFill>
                  <a:srgbClr val="101010"/>
                </a:solidFill>
              </a:rPr>
              <a:t>a</a:t>
            </a:r>
            <a:r>
              <a:rPr sz="4500" spc="-75" dirty="0">
                <a:solidFill>
                  <a:srgbClr val="101010"/>
                </a:solidFill>
              </a:rPr>
              <a:t>t</a:t>
            </a:r>
            <a:r>
              <a:rPr sz="4500" spc="-175" dirty="0">
                <a:solidFill>
                  <a:srgbClr val="101010"/>
                </a:solidFill>
              </a:rPr>
              <a:t>i</a:t>
            </a:r>
            <a:r>
              <a:rPr sz="4500" spc="-60" dirty="0">
                <a:solidFill>
                  <a:srgbClr val="101010"/>
                </a:solidFill>
              </a:rPr>
              <a:t>n</a:t>
            </a:r>
            <a:r>
              <a:rPr sz="4500" spc="50" dirty="0">
                <a:solidFill>
                  <a:srgbClr val="101010"/>
                </a:solidFill>
              </a:rPr>
              <a:t>g</a:t>
            </a:r>
            <a:r>
              <a:rPr sz="4500" spc="-490" dirty="0">
                <a:solidFill>
                  <a:srgbClr val="101010"/>
                </a:solidFill>
              </a:rPr>
              <a:t> </a:t>
            </a:r>
            <a:r>
              <a:rPr sz="4500" spc="20" dirty="0">
                <a:solidFill>
                  <a:srgbClr val="101010"/>
                </a:solidFill>
              </a:rPr>
              <a:t>C</a:t>
            </a:r>
            <a:r>
              <a:rPr sz="4500" spc="60" dirty="0">
                <a:solidFill>
                  <a:srgbClr val="101010"/>
                </a:solidFill>
              </a:rPr>
              <a:t>o</a:t>
            </a:r>
            <a:r>
              <a:rPr sz="4500" spc="-305" dirty="0">
                <a:solidFill>
                  <a:srgbClr val="101010"/>
                </a:solidFill>
              </a:rPr>
              <a:t>r</a:t>
            </a:r>
            <a:r>
              <a:rPr sz="4500" spc="-20" dirty="0">
                <a:solidFill>
                  <a:srgbClr val="101010"/>
                </a:solidFill>
              </a:rPr>
              <a:t>e</a:t>
            </a:r>
            <a:r>
              <a:rPr sz="4500" spc="-455" dirty="0">
                <a:solidFill>
                  <a:srgbClr val="101010"/>
                </a:solidFill>
              </a:rPr>
              <a:t> </a:t>
            </a:r>
            <a:r>
              <a:rPr sz="4500" spc="-10" dirty="0">
                <a:solidFill>
                  <a:srgbClr val="101010"/>
                </a:solidFill>
              </a:rPr>
              <a:t>Func</a:t>
            </a:r>
            <a:r>
              <a:rPr sz="4500" spc="-50" dirty="0">
                <a:solidFill>
                  <a:srgbClr val="101010"/>
                </a:solidFill>
              </a:rPr>
              <a:t>t</a:t>
            </a:r>
            <a:r>
              <a:rPr sz="4500" spc="-160" dirty="0">
                <a:solidFill>
                  <a:srgbClr val="101010"/>
                </a:solidFill>
              </a:rPr>
              <a:t>i</a:t>
            </a:r>
            <a:r>
              <a:rPr sz="4500" spc="60" dirty="0">
                <a:solidFill>
                  <a:srgbClr val="101010"/>
                </a:solidFill>
              </a:rPr>
              <a:t>o</a:t>
            </a:r>
            <a:r>
              <a:rPr sz="4500" spc="-204" dirty="0">
                <a:solidFill>
                  <a:srgbClr val="101010"/>
                </a:solidFill>
              </a:rPr>
              <a:t>na</a:t>
            </a:r>
            <a:r>
              <a:rPr sz="4500" spc="-150" dirty="0">
                <a:solidFill>
                  <a:srgbClr val="101010"/>
                </a:solidFill>
              </a:rPr>
              <a:t>l</a:t>
            </a:r>
            <a:r>
              <a:rPr sz="4500" spc="-160" dirty="0">
                <a:solidFill>
                  <a:srgbClr val="101010"/>
                </a:solidFill>
              </a:rPr>
              <a:t>i</a:t>
            </a:r>
            <a:r>
              <a:rPr sz="4500" spc="-75" dirty="0">
                <a:solidFill>
                  <a:srgbClr val="101010"/>
                </a:solidFill>
              </a:rPr>
              <a:t>t</a:t>
            </a:r>
            <a:r>
              <a:rPr sz="4500" spc="-5" dirty="0">
                <a:solidFill>
                  <a:srgbClr val="101010"/>
                </a:solidFill>
              </a:rPr>
              <a:t>y  </a:t>
            </a:r>
            <a:r>
              <a:rPr sz="4500" spc="-114" dirty="0">
                <a:solidFill>
                  <a:srgbClr val="101010"/>
                </a:solidFill>
              </a:rPr>
              <a:t>using</a:t>
            </a:r>
            <a:r>
              <a:rPr sz="4500" spc="-480" dirty="0">
                <a:solidFill>
                  <a:srgbClr val="101010"/>
                </a:solidFill>
              </a:rPr>
              <a:t> </a:t>
            </a:r>
            <a:r>
              <a:rPr sz="4500" spc="100" dirty="0">
                <a:solidFill>
                  <a:srgbClr val="101010"/>
                </a:solidFill>
              </a:rPr>
              <a:t>JSP</a:t>
            </a:r>
            <a:r>
              <a:rPr sz="4500" spc="-475" dirty="0">
                <a:solidFill>
                  <a:srgbClr val="101010"/>
                </a:solidFill>
              </a:rPr>
              <a:t> </a:t>
            </a:r>
            <a:r>
              <a:rPr sz="4500" spc="-135" dirty="0">
                <a:solidFill>
                  <a:srgbClr val="101010"/>
                </a:solidFill>
              </a:rPr>
              <a:t>Standard</a:t>
            </a:r>
            <a:r>
              <a:rPr sz="4500" spc="-495" dirty="0">
                <a:solidFill>
                  <a:srgbClr val="101010"/>
                </a:solidFill>
              </a:rPr>
              <a:t> </a:t>
            </a:r>
            <a:r>
              <a:rPr sz="4500" spc="-190" dirty="0">
                <a:solidFill>
                  <a:srgbClr val="101010"/>
                </a:solidFill>
              </a:rPr>
              <a:t>Tag</a:t>
            </a:r>
            <a:r>
              <a:rPr sz="4500" spc="-470" dirty="0">
                <a:solidFill>
                  <a:srgbClr val="101010"/>
                </a:solidFill>
              </a:rPr>
              <a:t> </a:t>
            </a:r>
            <a:r>
              <a:rPr sz="4500" spc="-85" dirty="0">
                <a:solidFill>
                  <a:srgbClr val="101010"/>
                </a:solidFill>
              </a:rPr>
              <a:t>Library(JSTL)</a:t>
            </a:r>
            <a:endParaRPr sz="45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2334895" y="521335"/>
          <a:ext cx="7521575" cy="581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15225" imgH="5810250" progId="Paint.Picture">
                  <p:embed/>
                </p:oleObj>
              </mc:Choice>
              <mc:Fallback>
                <p:oleObj name="" r:id="rId1" imgW="7515225" imgH="5810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4895" y="521335"/>
                        <a:ext cx="7521575" cy="581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2073275" y="530860"/>
          <a:ext cx="8045450" cy="579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039100" imgH="5791200" progId="Paint.Picture">
                  <p:embed/>
                </p:oleObj>
              </mc:Choice>
              <mc:Fallback>
                <p:oleObj name="" r:id="rId1" imgW="8039100" imgH="5791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73275" y="530860"/>
                        <a:ext cx="8045450" cy="579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2349500" y="568960"/>
          <a:ext cx="7492365" cy="571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486650" imgH="5715000" progId="Paint.Picture">
                  <p:embed/>
                </p:oleObj>
              </mc:Choice>
              <mc:Fallback>
                <p:oleObj name="" r:id="rId1" imgW="7486650" imgH="5715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49500" y="568960"/>
                        <a:ext cx="7492365" cy="571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4061" y="2718906"/>
            <a:ext cx="3740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0" dirty="0">
                <a:solidFill>
                  <a:srgbClr val="1A1A1A"/>
                </a:solidFill>
              </a:rPr>
              <a:t>Formatting</a:t>
            </a:r>
            <a:r>
              <a:rPr sz="3600" spc="-265" dirty="0">
                <a:solidFill>
                  <a:srgbClr val="1A1A1A"/>
                </a:solidFill>
              </a:rPr>
              <a:t> </a:t>
            </a:r>
            <a:r>
              <a:rPr sz="3600" spc="-95" dirty="0">
                <a:solidFill>
                  <a:srgbClr val="1A1A1A"/>
                </a:solidFill>
              </a:rPr>
              <a:t>Tags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444" y="2112002"/>
            <a:ext cx="1031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&lt;@taglib</a:t>
            </a:r>
            <a:r>
              <a:rPr sz="24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prefix="</a:t>
            </a: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fmt</a:t>
            </a:r>
            <a:r>
              <a:rPr sz="24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4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4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uri=" </a:t>
            </a:r>
            <a:r>
              <a:rPr sz="2400" spc="-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  <a:hlinkClick r:id="rId1"/>
              </a:rPr>
              <a:t>http://java.sun.com/jsp/jstl/fmt</a:t>
            </a:r>
            <a:r>
              <a:rPr sz="2400" spc="-1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  <a:hlinkClick r:id="rId1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"</a:t>
            </a:r>
            <a:r>
              <a:rPr sz="24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5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%&gt;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635" y="3923690"/>
            <a:ext cx="5821045" cy="11804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27305">
              <a:lnSpc>
                <a:spcPct val="100000"/>
              </a:lnSpc>
              <a:spcBef>
                <a:spcPts val="615"/>
              </a:spcBef>
            </a:pPr>
            <a:r>
              <a:rPr sz="2800" spc="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Formatting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1339117"/>
            <a:ext cx="3289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&lt;fmt:formatNumber&gt;</a:t>
            </a:r>
            <a:endParaRPr spc="-65" dirty="0"/>
          </a:p>
        </p:txBody>
      </p:sp>
      <p:sp>
        <p:nvSpPr>
          <p:cNvPr id="4" name="object 4"/>
          <p:cNvSpPr txBox="1"/>
          <p:nvPr/>
        </p:nvSpPr>
        <p:spPr>
          <a:xfrm>
            <a:off x="5082575" y="1706399"/>
            <a:ext cx="3629660" cy="41910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spc="-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&lt;fmt:parseNumber&gt;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&lt;fmt:formatDate&gt;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&lt;fmt:parseDate&gt;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&lt;fmt:bundle&gt;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&lt;fmt:setLocale&gt;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&lt;fmt:setBundle&gt;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&lt;fmt:timeZone&gt;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&lt;fmt:setTimeZone&gt;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&lt;fmt:message&gt;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&lt;fmt:requestEncoding&gt;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458" y="2842287"/>
            <a:ext cx="37198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36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Formatting</a:t>
            </a:r>
            <a:r>
              <a:rPr sz="3600" spc="-2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909955" y="530860"/>
          <a:ext cx="10371455" cy="579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63200" imgH="5791200" progId="Paint.Picture">
                  <p:embed/>
                </p:oleObj>
              </mc:Choice>
              <mc:Fallback>
                <p:oleObj name="" r:id="rId1" imgW="10363200" imgH="5791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9955" y="530860"/>
                        <a:ext cx="10371455" cy="579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1544320" y="507365"/>
          <a:ext cx="9103360" cy="584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096375" imgH="5838825" progId="Paint.Picture">
                  <p:embed/>
                </p:oleObj>
              </mc:Choice>
              <mc:Fallback>
                <p:oleObj name="" r:id="rId1" imgW="9096375" imgH="58388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4320" y="507365"/>
                        <a:ext cx="9103360" cy="5843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45973" y="2718906"/>
            <a:ext cx="216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5" dirty="0">
                <a:solidFill>
                  <a:srgbClr val="1A1A1A"/>
                </a:solidFill>
              </a:rPr>
              <a:t>SQL</a:t>
            </a:r>
            <a:r>
              <a:rPr sz="3600" spc="-275" dirty="0">
                <a:solidFill>
                  <a:srgbClr val="1A1A1A"/>
                </a:solidFill>
              </a:rPr>
              <a:t> </a:t>
            </a:r>
            <a:r>
              <a:rPr sz="3600" spc="-95" dirty="0">
                <a:solidFill>
                  <a:srgbClr val="1A1A1A"/>
                </a:solidFill>
              </a:rPr>
              <a:t>Tags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1715762"/>
            <a:ext cx="94240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25" dirty="0">
                <a:solidFill>
                  <a:srgbClr val="FFFFFF"/>
                </a:solidFill>
              </a:rPr>
              <a:t>&lt;%</a:t>
            </a:r>
            <a:r>
              <a:rPr spc="-12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taglib</a:t>
            </a:r>
            <a:r>
              <a:rPr spc="-155" dirty="0">
                <a:solidFill>
                  <a:srgbClr val="FFFFFF"/>
                </a:solidFill>
              </a:rPr>
              <a:t> </a:t>
            </a:r>
            <a:r>
              <a:rPr spc="-55" dirty="0">
                <a:solidFill>
                  <a:srgbClr val="FFFFFF"/>
                </a:solidFill>
              </a:rPr>
              <a:t>prefix="</a:t>
            </a:r>
            <a:r>
              <a:rPr spc="-55" dirty="0"/>
              <a:t>sql</a:t>
            </a:r>
            <a:r>
              <a:rPr spc="-55" dirty="0">
                <a:solidFill>
                  <a:srgbClr val="FFFFFF"/>
                </a:solidFill>
              </a:rPr>
              <a:t>"</a:t>
            </a:r>
            <a:r>
              <a:rPr spc="-155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uri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spc="-75" dirty="0">
                <a:solidFill>
                  <a:srgbClr val="FFFFFF"/>
                </a:solidFill>
              </a:rPr>
              <a:t>="</a:t>
            </a:r>
            <a:r>
              <a:rPr spc="-75" dirty="0">
                <a:hlinkClick r:id="rId1"/>
              </a:rPr>
              <a:t>http://java.sun.com/jsp/jstl</a:t>
            </a:r>
            <a:r>
              <a:rPr lang="en-US" spc="-75" dirty="0">
                <a:hlinkClick r:id="rId1"/>
              </a:rPr>
              <a:t>/</a:t>
            </a:r>
            <a:r>
              <a:rPr spc="-75" dirty="0">
                <a:hlinkClick r:id="rId1"/>
              </a:rPr>
              <a:t>sql</a:t>
            </a:r>
            <a:r>
              <a:rPr spc="-75" dirty="0">
                <a:solidFill>
                  <a:srgbClr val="FFFFFF"/>
                </a:solidFill>
              </a:rPr>
              <a:t>"</a:t>
            </a:r>
            <a:r>
              <a:rPr spc="-170" dirty="0">
                <a:solidFill>
                  <a:srgbClr val="FFFFFF"/>
                </a:solidFill>
              </a:rPr>
              <a:t> </a:t>
            </a:r>
            <a:r>
              <a:rPr spc="-525" dirty="0">
                <a:solidFill>
                  <a:srgbClr val="FFFFFF"/>
                </a:solidFill>
              </a:rPr>
              <a:t>%&gt;</a:t>
            </a:r>
            <a:endParaRPr spc="-525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635" y="3904707"/>
            <a:ext cx="5419090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include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SQL</a:t>
            </a:r>
            <a:r>
              <a:rPr sz="2400" spc="-14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</a:t>
            </a:r>
            <a:r>
              <a:rPr sz="2400" spc="-14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library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2025424"/>
            <a:ext cx="315658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Loop</a:t>
            </a:r>
            <a:endParaRPr spc="120" dirty="0"/>
          </a:p>
          <a:p>
            <a:pPr marL="12700" marR="5080">
              <a:lnSpc>
                <a:spcPct val="163000"/>
              </a:lnSpc>
            </a:pPr>
            <a:r>
              <a:rPr spc="50" dirty="0"/>
              <a:t>Condition</a:t>
            </a:r>
            <a:r>
              <a:rPr spc="-160" dirty="0"/>
              <a:t> </a:t>
            </a:r>
            <a:r>
              <a:rPr spc="35" dirty="0"/>
              <a:t>Execution </a:t>
            </a:r>
            <a:r>
              <a:rPr spc="-835" dirty="0"/>
              <a:t> </a:t>
            </a:r>
            <a:r>
              <a:rPr dirty="0"/>
              <a:t>Database </a:t>
            </a:r>
            <a:r>
              <a:rPr spc="60" dirty="0"/>
              <a:t>Access </a:t>
            </a:r>
            <a:r>
              <a:rPr spc="65" dirty="0"/>
              <a:t> </a:t>
            </a:r>
            <a:r>
              <a:rPr dirty="0"/>
              <a:t>Internationalization </a:t>
            </a:r>
            <a:r>
              <a:rPr spc="5" dirty="0"/>
              <a:t> </a:t>
            </a:r>
            <a:r>
              <a:rPr spc="105" dirty="0"/>
              <a:t>XML</a:t>
            </a:r>
            <a:r>
              <a:rPr spc="-135" dirty="0"/>
              <a:t> </a:t>
            </a:r>
            <a:r>
              <a:rPr spc="35" dirty="0"/>
              <a:t>Processing</a:t>
            </a:r>
            <a:endParaRPr spc="35" dirty="0"/>
          </a:p>
        </p:txBody>
      </p:sp>
      <p:sp>
        <p:nvSpPr>
          <p:cNvPr id="4" name="object 4"/>
          <p:cNvSpPr txBox="1"/>
          <p:nvPr/>
        </p:nvSpPr>
        <p:spPr>
          <a:xfrm>
            <a:off x="2167446" y="2499387"/>
            <a:ext cx="1991360" cy="157988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845820">
              <a:lnSpc>
                <a:spcPct val="100000"/>
              </a:lnSpc>
              <a:spcBef>
                <a:spcPts val="19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6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Features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1728244"/>
            <a:ext cx="3178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&lt;sql:setDataSource&gt;</a:t>
            </a:r>
            <a:endParaRPr spc="-70" dirty="0"/>
          </a:p>
        </p:txBody>
      </p:sp>
      <p:sp>
        <p:nvSpPr>
          <p:cNvPr id="4" name="object 4"/>
          <p:cNvSpPr txBox="1"/>
          <p:nvPr/>
        </p:nvSpPr>
        <p:spPr>
          <a:xfrm>
            <a:off x="5082575" y="2322605"/>
            <a:ext cx="265747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&lt;sql:query&gt;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&lt;sql:update&gt;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1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&lt;sql:dateParam&gt;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&lt;sql:transaction&gt;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1881" y="2888007"/>
            <a:ext cx="2213610" cy="157988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R="58420" algn="r">
              <a:lnSpc>
                <a:spcPct val="100000"/>
              </a:lnSpc>
              <a:spcBef>
                <a:spcPts val="19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6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SQL</a:t>
            </a:r>
            <a:r>
              <a:rPr sz="3600" spc="-2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886460" y="564515"/>
          <a:ext cx="10419080" cy="572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10825" imgH="5724525" progId="Paint.Picture">
                  <p:embed/>
                </p:oleObj>
              </mc:Choice>
              <mc:Fallback>
                <p:oleObj name="" r:id="rId1" imgW="10410825" imgH="57245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6460" y="564515"/>
                        <a:ext cx="10419080" cy="5728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1276985" y="574040"/>
          <a:ext cx="9637395" cy="570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629775" imgH="5705475" progId="Paint.Picture">
                  <p:embed/>
                </p:oleObj>
              </mc:Choice>
              <mc:Fallback>
                <p:oleObj name="" r:id="rId1" imgW="9629775" imgH="5705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76985" y="574040"/>
                        <a:ext cx="9637395" cy="570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91137" y="2718906"/>
            <a:ext cx="3515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0" dirty="0">
                <a:solidFill>
                  <a:srgbClr val="1A1A1A"/>
                </a:solidFill>
              </a:rPr>
              <a:t>JSTL</a:t>
            </a:r>
            <a:r>
              <a:rPr sz="3600" spc="-275" dirty="0">
                <a:solidFill>
                  <a:srgbClr val="1A1A1A"/>
                </a:solidFill>
              </a:rPr>
              <a:t> </a:t>
            </a:r>
            <a:r>
              <a:rPr sz="3600" spc="35" dirty="0">
                <a:solidFill>
                  <a:srgbClr val="1A1A1A"/>
                </a:solidFill>
              </a:rPr>
              <a:t>Functions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2034277"/>
            <a:ext cx="80289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45" dirty="0">
                <a:solidFill>
                  <a:srgbClr val="FFFFFF"/>
                </a:solidFill>
              </a:rPr>
              <a:t>&lt;</a:t>
            </a:r>
            <a:r>
              <a:rPr sz="2800" spc="-390" dirty="0">
                <a:solidFill>
                  <a:srgbClr val="FFFFFF"/>
                </a:solidFill>
              </a:rPr>
              <a:t>%</a:t>
            </a:r>
            <a:r>
              <a:rPr sz="2800" spc="-360" dirty="0">
                <a:solidFill>
                  <a:srgbClr val="FFFFFF"/>
                </a:solidFill>
              </a:rPr>
              <a:t>@</a:t>
            </a:r>
            <a:r>
              <a:rPr sz="2800" spc="-125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t</a:t>
            </a:r>
            <a:r>
              <a:rPr sz="2800" spc="-25" dirty="0">
                <a:solidFill>
                  <a:srgbClr val="FFFFFF"/>
                </a:solidFill>
              </a:rPr>
              <a:t>a</a:t>
            </a:r>
            <a:r>
              <a:rPr sz="2800" spc="110" dirty="0">
                <a:solidFill>
                  <a:srgbClr val="FFFFFF"/>
                </a:solidFill>
              </a:rPr>
              <a:t>g</a:t>
            </a:r>
            <a:r>
              <a:rPr sz="2800" spc="5" dirty="0">
                <a:solidFill>
                  <a:srgbClr val="FFFFFF"/>
                </a:solidFill>
              </a:rPr>
              <a:t>li</a:t>
            </a:r>
            <a:r>
              <a:rPr sz="2800" spc="20" dirty="0">
                <a:solidFill>
                  <a:srgbClr val="FFFFFF"/>
                </a:solidFill>
              </a:rPr>
              <a:t>b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spc="110" dirty="0">
                <a:solidFill>
                  <a:srgbClr val="FFFFFF"/>
                </a:solidFill>
              </a:rPr>
              <a:t>p</a:t>
            </a:r>
            <a:r>
              <a:rPr sz="2800" spc="-130" dirty="0">
                <a:solidFill>
                  <a:srgbClr val="FFFFFF"/>
                </a:solidFill>
              </a:rPr>
              <a:t>r</a:t>
            </a:r>
            <a:r>
              <a:rPr sz="2800" spc="-15" dirty="0">
                <a:solidFill>
                  <a:srgbClr val="FFFFFF"/>
                </a:solidFill>
              </a:rPr>
              <a:t>e</a:t>
            </a:r>
            <a:r>
              <a:rPr sz="2800" spc="45" dirty="0">
                <a:solidFill>
                  <a:srgbClr val="FFFFFF"/>
                </a:solidFill>
              </a:rPr>
              <a:t>f</a:t>
            </a:r>
            <a:r>
              <a:rPr sz="2800" spc="-35" dirty="0">
                <a:solidFill>
                  <a:srgbClr val="FFFFFF"/>
                </a:solidFill>
              </a:rPr>
              <a:t>i</a:t>
            </a:r>
            <a:r>
              <a:rPr sz="2800" spc="-60" dirty="0">
                <a:solidFill>
                  <a:srgbClr val="FFFFFF"/>
                </a:solidFill>
              </a:rPr>
              <a:t>x</a:t>
            </a:r>
            <a:r>
              <a:rPr sz="2800" spc="-545" dirty="0">
                <a:solidFill>
                  <a:srgbClr val="FFFFFF"/>
                </a:solidFill>
              </a:rPr>
              <a:t>=</a:t>
            </a:r>
            <a:r>
              <a:rPr sz="2800" spc="-55" dirty="0">
                <a:solidFill>
                  <a:srgbClr val="FFFFFF"/>
                </a:solidFill>
              </a:rPr>
              <a:t>"</a:t>
            </a:r>
            <a:r>
              <a:rPr sz="2800" dirty="0"/>
              <a:t>fn</a:t>
            </a:r>
            <a:r>
              <a:rPr sz="2800" spc="-50" dirty="0">
                <a:solidFill>
                  <a:srgbClr val="FFFFFF"/>
                </a:solidFill>
              </a:rPr>
              <a:t>"  </a:t>
            </a:r>
            <a:r>
              <a:rPr sz="2800" spc="-65" dirty="0">
                <a:solidFill>
                  <a:srgbClr val="FFFFFF"/>
                </a:solidFill>
              </a:rPr>
              <a:t>uri="</a:t>
            </a:r>
            <a:r>
              <a:rPr sz="2800" spc="-65" dirty="0">
                <a:hlinkClick r:id="rId1"/>
              </a:rPr>
              <a:t>http://java.sun.com/jsp/jstl/function</a:t>
            </a:r>
            <a:r>
              <a:rPr sz="2800" spc="-65" dirty="0">
                <a:solidFill>
                  <a:srgbClr val="FFFFFF"/>
                </a:solidFill>
              </a:rPr>
              <a:t>"</a:t>
            </a:r>
            <a:r>
              <a:rPr sz="2800" spc="-70" dirty="0">
                <a:solidFill>
                  <a:srgbClr val="FFFFFF"/>
                </a:solidFill>
              </a:rPr>
              <a:t> </a:t>
            </a:r>
            <a:r>
              <a:rPr sz="2800" spc="-620" dirty="0">
                <a:solidFill>
                  <a:srgbClr val="FFFFFF"/>
                </a:solidFill>
              </a:rPr>
              <a:t>%&gt;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635" y="3923690"/>
            <a:ext cx="7106284" cy="11804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27305">
              <a:lnSpc>
                <a:spcPct val="100000"/>
              </a:lnSpc>
              <a:spcBef>
                <a:spcPts val="615"/>
              </a:spcBef>
            </a:pPr>
            <a:r>
              <a:rPr sz="2800" spc="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include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Function</a:t>
            </a:r>
            <a:r>
              <a:rPr sz="2800" spc="-15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2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</a:t>
            </a:r>
            <a:r>
              <a:rPr sz="28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library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000"/>
              </a:lnSpc>
              <a:spcBef>
                <a:spcPts val="105"/>
              </a:spcBef>
            </a:pPr>
            <a:r>
              <a:rPr spc="-25" dirty="0"/>
              <a:t>fn:contains </a:t>
            </a:r>
            <a:r>
              <a:rPr spc="-20" dirty="0"/>
              <a:t> </a:t>
            </a:r>
            <a:r>
              <a:rPr spc="-15" dirty="0"/>
              <a:t>fn:containsIgnoreCase  </a:t>
            </a:r>
            <a:r>
              <a:rPr dirty="0"/>
              <a:t>fn:endsWith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082575" y="2328699"/>
            <a:ext cx="2432685" cy="3798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000"/>
              </a:lnSpc>
              <a:spcBef>
                <a:spcPts val="105"/>
              </a:spcBef>
            </a:pP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fn:i</a:t>
            </a:r>
            <a:r>
              <a:rPr lang="en-US"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dexOf </a:t>
            </a:r>
            <a:r>
              <a:rPr sz="2400" spc="-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fn:join </a:t>
            </a:r>
            <a:r>
              <a:rPr sz="2400" spc="-6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fn:length </a:t>
            </a:r>
            <a:r>
              <a:rPr sz="24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fn:split </a:t>
            </a:r>
            <a:r>
              <a:rPr sz="2400" spc="-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fn:sta</a:t>
            </a:r>
            <a:r>
              <a:rPr lang="en-US"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4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tsWith </a:t>
            </a:r>
            <a:r>
              <a:rPr sz="2400" spc="-1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fn:substring </a:t>
            </a:r>
            <a:r>
              <a:rPr sz="2400" spc="-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fn:toUpperCase  </a:t>
            </a:r>
            <a:r>
              <a:rPr sz="2400" spc="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fn:toLowerCase  </a:t>
            </a:r>
            <a:r>
              <a:rPr sz="2400" spc="-6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fn:trim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3182" y="2888007"/>
            <a:ext cx="3241675" cy="157988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2050415">
              <a:lnSpc>
                <a:spcPct val="100000"/>
              </a:lnSpc>
              <a:spcBef>
                <a:spcPts val="19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600" spc="3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Function</a:t>
            </a:r>
            <a:r>
              <a:rPr sz="3600" spc="-2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1162685" y="574040"/>
          <a:ext cx="9865995" cy="570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858375" imgH="5705475" progId="Paint.Picture">
                  <p:embed/>
                </p:oleObj>
              </mc:Choice>
              <mc:Fallback>
                <p:oleObj name="" r:id="rId1" imgW="9858375" imgH="5705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2685" y="574040"/>
                        <a:ext cx="9865995" cy="5709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545" y="657225"/>
            <a:ext cx="9058275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40" y="1917065"/>
            <a:ext cx="46335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Assisted Practice</a:t>
            </a:r>
            <a:endParaRPr lang="en-US"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6811" y="2932790"/>
            <a:ext cx="5612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Extending</a:t>
            </a:r>
            <a:r>
              <a:rPr sz="2400" spc="-12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Virtual</a:t>
            </a:r>
            <a:r>
              <a:rPr sz="2400" spc="-12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Training</a:t>
            </a:r>
            <a:r>
              <a:rPr sz="2400" spc="-1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Company </a:t>
            </a:r>
            <a:r>
              <a:rPr sz="2400" spc="-83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6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Application</a:t>
            </a:r>
            <a:r>
              <a:rPr sz="2400" spc="-85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Using</a:t>
            </a:r>
            <a:r>
              <a:rPr sz="2400" spc="-12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80" dirty="0">
                <a:solidFill>
                  <a:srgbClr val="2A9FBC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4915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Working</a:t>
            </a:r>
            <a:r>
              <a:rPr spc="-140" dirty="0"/>
              <a:t> </a:t>
            </a:r>
            <a:r>
              <a:rPr spc="30" dirty="0"/>
              <a:t>with</a:t>
            </a:r>
            <a:r>
              <a:rPr spc="-140" dirty="0"/>
              <a:t> </a:t>
            </a:r>
            <a:r>
              <a:rPr spc="90" dirty="0"/>
              <a:t>JSTL</a:t>
            </a:r>
            <a:endParaRPr spc="90" dirty="0"/>
          </a:p>
          <a:p>
            <a:pPr marL="1224915" marR="377825">
              <a:lnSpc>
                <a:spcPct val="163000"/>
              </a:lnSpc>
            </a:pPr>
            <a:r>
              <a:rPr spc="45" dirty="0"/>
              <a:t>Core </a:t>
            </a:r>
            <a:r>
              <a:rPr spc="20" dirty="0"/>
              <a:t>Tags </a:t>
            </a:r>
            <a:r>
              <a:rPr spc="25" dirty="0"/>
              <a:t> </a:t>
            </a:r>
            <a:r>
              <a:rPr spc="35" dirty="0"/>
              <a:t>Formatting</a:t>
            </a:r>
            <a:r>
              <a:rPr spc="-165" dirty="0"/>
              <a:t> </a:t>
            </a:r>
            <a:r>
              <a:rPr spc="25" dirty="0"/>
              <a:t>Tags </a:t>
            </a:r>
            <a:r>
              <a:rPr spc="-835" dirty="0"/>
              <a:t> </a:t>
            </a:r>
            <a:r>
              <a:rPr spc="65" dirty="0"/>
              <a:t>SQL</a:t>
            </a:r>
            <a:r>
              <a:rPr spc="-135" dirty="0"/>
              <a:t> </a:t>
            </a:r>
            <a:r>
              <a:rPr spc="25" dirty="0"/>
              <a:t>Tags</a:t>
            </a:r>
            <a:endParaRPr spc="25" dirty="0"/>
          </a:p>
        </p:txBody>
      </p:sp>
      <p:sp>
        <p:nvSpPr>
          <p:cNvPr id="4" name="object 4"/>
          <p:cNvSpPr txBox="1"/>
          <p:nvPr/>
        </p:nvSpPr>
        <p:spPr>
          <a:xfrm>
            <a:off x="5226810" y="4304390"/>
            <a:ext cx="2372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400" spc="-1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Functions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7136" y="1916483"/>
            <a:ext cx="218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36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36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mma</a:t>
            </a: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36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4068" y="1828800"/>
            <a:ext cx="3312160" cy="139446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68935">
              <a:lnSpc>
                <a:spcPct val="100000"/>
              </a:lnSpc>
            </a:pPr>
            <a:r>
              <a:rPr sz="2800" spc="-2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Database</a:t>
            </a:r>
            <a:r>
              <a:rPr sz="2800" spc="-18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508" y="4026408"/>
            <a:ext cx="3312160" cy="139319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</a:pPr>
            <a:r>
              <a:rPr sz="2800" spc="11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XML</a:t>
            </a:r>
            <a:r>
              <a:rPr sz="2800" spc="-19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040" y="1828800"/>
            <a:ext cx="3312160" cy="139446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782320">
              <a:lnSpc>
                <a:spcPct val="100000"/>
              </a:lnSpc>
            </a:pPr>
            <a:r>
              <a:rPr sz="2800" spc="1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Core</a:t>
            </a:r>
            <a:r>
              <a:rPr sz="2800" spc="-1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459" y="1828800"/>
            <a:ext cx="3312160" cy="139446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10820">
              <a:lnSpc>
                <a:spcPct val="100000"/>
              </a:lnSpc>
            </a:pPr>
            <a:r>
              <a:rPr sz="2800" spc="1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Formatting</a:t>
            </a:r>
            <a:r>
              <a:rPr sz="2800" spc="-18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3660" y="4026408"/>
            <a:ext cx="3312160" cy="139319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31470">
              <a:lnSpc>
                <a:spcPct val="100000"/>
              </a:lnSpc>
            </a:pPr>
            <a:r>
              <a:rPr sz="2800" spc="2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Functions</a:t>
            </a:r>
            <a:r>
              <a:rPr sz="2800" spc="-180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800" spc="-75" dirty="0">
                <a:solidFill>
                  <a:srgbClr val="F2F2F2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16383" y="519066"/>
            <a:ext cx="7270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40" dirty="0">
                <a:solidFill>
                  <a:srgbClr val="3E3E3E"/>
                </a:solidFill>
              </a:rPr>
              <a:t>JSP</a:t>
            </a:r>
            <a:r>
              <a:rPr sz="3600" spc="-215" dirty="0">
                <a:solidFill>
                  <a:srgbClr val="3E3E3E"/>
                </a:solidFill>
              </a:rPr>
              <a:t> </a:t>
            </a:r>
            <a:r>
              <a:rPr sz="3600" spc="-30" dirty="0">
                <a:solidFill>
                  <a:srgbClr val="3E3E3E"/>
                </a:solidFill>
              </a:rPr>
              <a:t>Standard</a:t>
            </a:r>
            <a:r>
              <a:rPr sz="3600" spc="-240" dirty="0">
                <a:solidFill>
                  <a:srgbClr val="3E3E3E"/>
                </a:solidFill>
              </a:rPr>
              <a:t> </a:t>
            </a:r>
            <a:r>
              <a:rPr sz="3600" spc="-95" dirty="0">
                <a:solidFill>
                  <a:srgbClr val="3E3E3E"/>
                </a:solidFill>
              </a:rPr>
              <a:t>Tag</a:t>
            </a:r>
            <a:r>
              <a:rPr sz="3600" spc="-195" dirty="0">
                <a:solidFill>
                  <a:srgbClr val="3E3E3E"/>
                </a:solidFill>
              </a:rPr>
              <a:t> </a:t>
            </a:r>
            <a:r>
              <a:rPr sz="3600" spc="20" dirty="0">
                <a:solidFill>
                  <a:srgbClr val="3E3E3E"/>
                </a:solidFill>
              </a:rPr>
              <a:t>Library(JSTL)</a:t>
            </a:r>
            <a:endParaRPr sz="36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819785" y="749935"/>
          <a:ext cx="10552430" cy="535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44175" imgH="5353050" progId="Paint.Picture">
                  <p:embed/>
                </p:oleObj>
              </mc:Choice>
              <mc:Fallback>
                <p:oleObj name="" r:id="rId1" imgW="10544175" imgH="53530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9785" y="749935"/>
                        <a:ext cx="10552430" cy="535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824230" y="497840"/>
          <a:ext cx="10542905" cy="586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34650" imgH="5857875" progId="Paint.Picture">
                  <p:embed/>
                </p:oleObj>
              </mc:Choice>
              <mc:Fallback>
                <p:oleObj name="" r:id="rId1" imgW="10534650" imgH="58578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4230" y="497840"/>
                        <a:ext cx="10542905" cy="5862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609" cy="38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4719" y="2718906"/>
            <a:ext cx="2271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solidFill>
                  <a:srgbClr val="1A1A1A"/>
                </a:solidFill>
              </a:rPr>
              <a:t>Core</a:t>
            </a:r>
            <a:r>
              <a:rPr sz="3600" spc="-270" dirty="0">
                <a:solidFill>
                  <a:srgbClr val="1A1A1A"/>
                </a:solidFill>
              </a:rPr>
              <a:t> </a:t>
            </a:r>
            <a:r>
              <a:rPr sz="3600" spc="-95" dirty="0">
                <a:solidFill>
                  <a:srgbClr val="1A1A1A"/>
                </a:solidFill>
              </a:rPr>
              <a:t>Tags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44" y="1409438"/>
            <a:ext cx="5139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&lt;@taglib</a:t>
            </a:r>
            <a:r>
              <a:rPr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prefix="</a:t>
            </a:r>
            <a:r>
              <a:rPr spc="-5" dirty="0">
                <a:latin typeface="Courier New" panose="02070309020205020404"/>
                <a:cs typeface="Courier New" panose="02070309020205020404"/>
              </a:rPr>
              <a:t>C</a:t>
            </a: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“</a:t>
            </a:r>
            <a:r>
              <a:rPr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uri=</a:t>
            </a:r>
            <a:endParaRPr spc="-5" dirty="0">
              <a:solidFill>
                <a:srgbClr val="FFFFFF"/>
              </a:solidFill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444" y="2003798"/>
            <a:ext cx="7145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"</a:t>
            </a:r>
            <a:r>
              <a:rPr sz="2400" spc="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F05A28"/>
                </a:solidFill>
                <a:latin typeface="Courier New" panose="02070309020205020404"/>
                <a:cs typeface="Courier New" panose="02070309020205020404"/>
                <a:hlinkClick r:id="rId1"/>
              </a:rPr>
              <a:t>http://java.sun.com/jsp/jstl/core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"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%&gt;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635" y="3904707"/>
            <a:ext cx="2344420" cy="114046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3600" spc="-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Syntax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2400" spc="8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r>
              <a:rPr sz="2400" spc="-16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Core</a:t>
            </a:r>
            <a:r>
              <a:rPr sz="2400" spc="-16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575" y="506503"/>
            <a:ext cx="1185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&lt;c:out&gt;</a:t>
            </a:r>
            <a:endParaRPr spc="-155" dirty="0"/>
          </a:p>
        </p:txBody>
      </p:sp>
      <p:sp>
        <p:nvSpPr>
          <p:cNvPr id="4" name="object 4"/>
          <p:cNvSpPr txBox="1"/>
          <p:nvPr/>
        </p:nvSpPr>
        <p:spPr>
          <a:xfrm>
            <a:off x="5082575" y="870740"/>
            <a:ext cx="2216785" cy="54419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spc="-1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&lt;c:set&gt;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114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&lt;c:remove&gt;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14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&lt;c:catch&gt;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&lt;c:if&gt;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&lt;c:choose&gt;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&lt;c:when&gt;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&lt;c:otherwise&gt;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10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&lt;c:import&gt;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9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&lt;c:foreach&gt;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7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&lt;c:forTokens&gt;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1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&lt;c:param&gt;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&lt;c:redirect&gt;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18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&lt;c:url&gt;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3126" y="2499387"/>
            <a:ext cx="2325370" cy="157988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120140">
              <a:lnSpc>
                <a:spcPct val="100000"/>
              </a:lnSpc>
              <a:spcBef>
                <a:spcPts val="1900"/>
              </a:spcBef>
            </a:pPr>
            <a:r>
              <a:rPr sz="3600" spc="13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JSTL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3600" spc="25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Core</a:t>
            </a:r>
            <a:r>
              <a:rPr sz="3600" spc="-29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0" dirty="0">
                <a:solidFill>
                  <a:srgbClr val="3E3E3E"/>
                </a:solidFill>
                <a:latin typeface="Verdana" panose="020B0604030504040204"/>
                <a:cs typeface="Verdana" panose="020B0604030504040204"/>
              </a:rPr>
              <a:t>Tags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graphicFrame>
        <p:nvGraphicFramePr>
          <p:cNvPr id="5" name="Object 4"/>
          <p:cNvGraphicFramePr/>
          <p:nvPr/>
        </p:nvGraphicFramePr>
        <p:xfrm>
          <a:off x="1396365" y="578485"/>
          <a:ext cx="9399270" cy="5700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391650" imgH="5695950" progId="Paint.Picture">
                  <p:embed/>
                </p:oleObj>
              </mc:Choice>
              <mc:Fallback>
                <p:oleObj name="" r:id="rId1" imgW="9391650" imgH="56959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96365" y="578485"/>
                        <a:ext cx="9399270" cy="5700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1501</Words>
  <Application>WPS Presentation</Application>
  <PresentationFormat>On-screen Show (4:3)</PresentationFormat>
  <Paragraphs>172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29</vt:i4>
      </vt:variant>
    </vt:vector>
  </HeadingPairs>
  <TitlesOfParts>
    <vt:vector size="50" baseType="lpstr">
      <vt:lpstr>Arial</vt:lpstr>
      <vt:lpstr>SimSun</vt:lpstr>
      <vt:lpstr>Wingdings</vt:lpstr>
      <vt:lpstr>Verdana</vt:lpstr>
      <vt:lpstr>Times New Roman</vt:lpstr>
      <vt:lpstr>Courier New</vt:lpstr>
      <vt:lpstr>Calibri</vt:lpstr>
      <vt:lpstr>Microsoft YaHei</vt:lpstr>
      <vt:lpstr>Arial Unicode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Encapsulating Core Functionality  using JSP Standard Tag Library(JSTL)</vt:lpstr>
      <vt:lpstr>Condition Execution  Database Access  Internationalization  XML Processing</vt:lpstr>
      <vt:lpstr>JSP Standard Tag Library(JSTL)</vt:lpstr>
      <vt:lpstr>PowerPoint 演示文稿</vt:lpstr>
      <vt:lpstr>PowerPoint 演示文稿</vt:lpstr>
      <vt:lpstr>Core Tags</vt:lpstr>
      <vt:lpstr>&lt;@taglib prefix="C“ the uri=</vt:lpstr>
      <vt:lpstr>&lt;c:out&gt;</vt:lpstr>
      <vt:lpstr>PowerPoint 演示文稿</vt:lpstr>
      <vt:lpstr>PowerPoint 演示文稿</vt:lpstr>
      <vt:lpstr>PowerPoint 演示文稿</vt:lpstr>
      <vt:lpstr>PowerPoint 演示文稿</vt:lpstr>
      <vt:lpstr>Formatting Tags</vt:lpstr>
      <vt:lpstr>PowerPoint 演示文稿</vt:lpstr>
      <vt:lpstr>&lt;fmt:formatNumber&gt;</vt:lpstr>
      <vt:lpstr>PowerPoint 演示文稿</vt:lpstr>
      <vt:lpstr>PowerPoint 演示文稿</vt:lpstr>
      <vt:lpstr>SQL Tags</vt:lpstr>
      <vt:lpstr>&lt;% taglib prefix="sql" uri ="http://java.sun.com/jsp/jstl.sql" %&gt;</vt:lpstr>
      <vt:lpstr>&lt;sql:setDataSource&gt;</vt:lpstr>
      <vt:lpstr>PowerPoint 演示文稿</vt:lpstr>
      <vt:lpstr>PowerPoint 演示文稿</vt:lpstr>
      <vt:lpstr>JSTL Functions</vt:lpstr>
      <vt:lpstr>&lt;%@ taglib prefix="fn"  uri="http://java.sun.com/jsp/jstl/function" %&gt;</vt:lpstr>
      <vt:lpstr>fn:contains  fn:containsIgnoreCase  fn:endsWith</vt:lpstr>
      <vt:lpstr>PowerPoint 演示文稿</vt:lpstr>
      <vt:lpstr>PowerPoint 演示文稿</vt:lpstr>
      <vt:lpstr>PowerPoint 演示文稿</vt:lpstr>
      <vt:lpstr>Core Tags  Formatting Tags  SQL Tags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Encapsulating Core Functionality  using JSP Standard Tag Library(JSTL)</dc:title>
  <dc:creator>Lss Pvt Ltd</dc:creator>
  <cp:lastModifiedBy>steve</cp:lastModifiedBy>
  <cp:revision>10</cp:revision>
  <dcterms:created xsi:type="dcterms:W3CDTF">2022-10-16T05:51:00Z</dcterms:created>
  <dcterms:modified xsi:type="dcterms:W3CDTF">2022-10-18T09:09:13Z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2017-02-07T16:30:00Z</vt:filetime>
  </property>
  <property fmtid="{D5CDD505-2E9C-101B-9397-08002B2CF9AE}" pid="3" name="Creator">
    <vt:lpwstr>Acrobat PDFMaker 15 for PowerPoint</vt:lpwstr>
  </property>
  <property fmtid="{D5CDD505-2E9C-101B-9397-08002B2CF9AE}" pid="4" name="LastSaved">
    <vt:filetime>2022-10-15T16:30:00Z</vt:filetime>
  </property>
  <property fmtid="{D5CDD505-2E9C-101B-9397-08002B2CF9AE}" pid="5" name="ICV">
    <vt:lpwstr>3866FDC6EDA94C3780F9521CC11438E1</vt:lpwstr>
  </property>
  <property fmtid="{D5CDD505-2E9C-101B-9397-08002B2CF9AE}" pid="6" name="KSOProductBuildVer">
    <vt:lpwstr>1033-11.2.0.11341</vt:lpwstr>
  </property>
</Properties>
</file>